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7" r:id="rId23"/>
    <p:sldId id="278" r:id="rId24"/>
    <p:sldId id="279"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0"/>
  </p:normalViewPr>
  <p:slideViewPr>
    <p:cSldViewPr>
      <p:cViewPr varScale="1">
        <p:scale>
          <a:sx n="74" d="100"/>
          <a:sy n="74" d="100"/>
        </p:scale>
        <p:origin x="-106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B06D7FE-9C52-4731-AD1F-4BB014173577}" type="datetimeFigureOut">
              <a:rPr lang="en-US" smtClean="0"/>
              <a:pPr/>
              <a:t>9/6/2011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FC7F0DA-A748-4593-B703-6BEF0FFAF7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it weren’t for the Anglo-Saxons we would</a:t>
            </a:r>
            <a:r>
              <a:rPr lang="en-US" baseline="0" dirty="0" smtClean="0"/>
              <a:t> all be speaking </a:t>
            </a:r>
            <a:r>
              <a:rPr lang="en-US" baseline="0" dirty="0" smtClean="0"/>
              <a:t>Latin.  Roman historian </a:t>
            </a:r>
            <a:r>
              <a:rPr lang="en-US" baseline="0" dirty="0" err="1" smtClean="0"/>
              <a:t>Tacticus</a:t>
            </a:r>
            <a:r>
              <a:rPr lang="en-US" baseline="0" dirty="0" smtClean="0"/>
              <a:t> described Germanic tribes of the North including the Angles as loving freedom, have chaste women, and a lack of public extravagance… morals which mostly live on even today.</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Vikings were known to plunder and destroy all in their path—Alfred the only “Great”  because he saved the kingdoms</a:t>
            </a:r>
            <a:r>
              <a:rPr lang="en-US" baseline="0" dirty="0" smtClean="0"/>
              <a:t> of England from Danes and created a cohesive English society known as the “Father of English Prose” founded the first English Public Schools</a:t>
            </a:r>
            <a:endParaRPr lang="en-US" dirty="0" smtClean="0"/>
          </a:p>
          <a:p>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 classes Thanes</a:t>
            </a:r>
            <a:r>
              <a:rPr lang="en-US" baseline="0" dirty="0" smtClean="0"/>
              <a:t> or earls who ruled and were related to the leader of the tribe and churls or bondservants whose ancestors had been captured by the tribe</a:t>
            </a:r>
          </a:p>
          <a:p>
            <a:r>
              <a:rPr lang="en-US" baseline="0" dirty="0" smtClean="0"/>
              <a:t>Strict laws stressed </a:t>
            </a:r>
            <a:r>
              <a:rPr lang="en-US" baseline="0" dirty="0" err="1" smtClean="0"/>
              <a:t>obligaiton</a:t>
            </a:r>
            <a:r>
              <a:rPr lang="en-US" baseline="0" dirty="0" smtClean="0"/>
              <a:t> to others</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Chieftains</a:t>
            </a:r>
            <a:r>
              <a:rPr lang="en-US" baseline="0" dirty="0" smtClean="0"/>
              <a:t> were bound to his followers until death.  If the lord was killed, is warriors had the duty to avenge his death or die beside him</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They</a:t>
            </a:r>
            <a:r>
              <a:rPr lang="en-US" baseline="0" dirty="0" smtClean="0"/>
              <a:t> did not believe in afterlife  FATALISTIC--</a:t>
            </a:r>
            <a:r>
              <a:rPr lang="en-US" dirty="0" smtClean="0"/>
              <a:t>the acceptance of all things and events as </a:t>
            </a:r>
            <a:r>
              <a:rPr lang="en-US" dirty="0" err="1" smtClean="0"/>
              <a:t>inevitable;submission</a:t>
            </a:r>
            <a:r>
              <a:rPr lang="en-US" dirty="0" smtClean="0"/>
              <a:t> to fate</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Poetry was</a:t>
            </a:r>
            <a:r>
              <a:rPr lang="en-US" baseline="0" dirty="0" smtClean="0"/>
              <a:t> the only was to be immortal   ELEGIAC--</a:t>
            </a:r>
            <a:r>
              <a:rPr lang="en-US" dirty="0" smtClean="0"/>
              <a:t>expressing sorrow or lamentation</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Patrick</a:t>
            </a:r>
            <a:r>
              <a:rPr lang="en-US" baseline="0" dirty="0" smtClean="0"/>
              <a:t> used the shamrock (which became the national flower and symbol of Ireland) to explain the Holy Trinity</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Highly developed religion</a:t>
            </a:r>
            <a:r>
              <a:rPr lang="en-US" baseline="0" dirty="0" smtClean="0"/>
              <a:t> and legal system that specified individual rights—brought iron work to the rest of Europe</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Druid means “knowing</a:t>
            </a:r>
            <a:r>
              <a:rPr lang="en-US" baseline="0" dirty="0" smtClean="0"/>
              <a:t> the oak tree”-considered the trees and the mistletoe (dung twig)on them sacred-believed in transmigration(soul passes from one person to another in death)—Bonfire comes from bone fire—druid sacrifices</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C7F0DA-A748-4593-B703-6BEF0FFAF71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Stories</a:t>
            </a:r>
            <a:r>
              <a:rPr lang="en-US" baseline="0" dirty="0" smtClean="0"/>
              <a:t> “leapt into sunlight”</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Caesar’s description of Britons (pg. 7)</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Romans left behind architecture</a:t>
            </a:r>
            <a:r>
              <a:rPr lang="en-US" baseline="0" dirty="0" smtClean="0"/>
              <a:t> and a system of roads. Stonehenge page 7.</a:t>
            </a:r>
            <a:endParaRPr lang="en-US" dirty="0"/>
          </a:p>
        </p:txBody>
      </p:sp>
      <p:sp>
        <p:nvSpPr>
          <p:cNvPr id="4" name="Slide Number Placeholder 3"/>
          <p:cNvSpPr>
            <a:spLocks noGrp="1"/>
          </p:cNvSpPr>
          <p:nvPr>
            <p:ph type="sldNum" sz="quarter" idx="10"/>
          </p:nvPr>
        </p:nvSpPr>
        <p:spPr/>
        <p:txBody>
          <a:bodyPr/>
          <a:lstStyle/>
          <a:p>
            <a:fld id="{0FC7F0DA-A748-4593-B703-6BEF0FFAF71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561250E-FB71-4C59-98AC-5B6077C2D74A}" type="datetimeFigureOut">
              <a:rPr lang="en-US" smtClean="0"/>
              <a:pPr/>
              <a:t>9/6/2011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00897C4-E67A-4A37-A7AB-873521B5F6D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61250E-FB71-4C59-98AC-5B6077C2D74A}"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61250E-FB71-4C59-98AC-5B6077C2D74A}"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61250E-FB71-4C59-98AC-5B6077C2D74A}"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561250E-FB71-4C59-98AC-5B6077C2D74A}"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00897C4-E67A-4A37-A7AB-873521B5F6D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561250E-FB71-4C59-98AC-5B6077C2D74A}"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561250E-FB71-4C59-98AC-5B6077C2D74A}" type="datetimeFigureOut">
              <a:rPr lang="en-US" smtClean="0"/>
              <a:pPr/>
              <a:t>9/6/2011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561250E-FB71-4C59-98AC-5B6077C2D74A}" type="datetimeFigureOut">
              <a:rPr lang="en-US" smtClean="0"/>
              <a:pPr/>
              <a:t>9/6/2011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61250E-FB71-4C59-98AC-5B6077C2D74A}" type="datetimeFigureOut">
              <a:rPr lang="en-US" smtClean="0"/>
              <a:pPr/>
              <a:t>9/6/2011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561250E-FB71-4C59-98AC-5B6077C2D74A}"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561250E-FB71-4C59-98AC-5B6077C2D74A}"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897C4-E67A-4A37-A7AB-873521B5F6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561250E-FB71-4C59-98AC-5B6077C2D74A}" type="datetimeFigureOut">
              <a:rPr lang="en-US" smtClean="0"/>
              <a:pPr/>
              <a:t>9/6/2011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00897C4-E67A-4A37-A7AB-873521B5F6D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a:t>
            </a:r>
            <a:r>
              <a:rPr lang="en-US" dirty="0" err="1" smtClean="0"/>
              <a:t>anglo-saxon</a:t>
            </a:r>
            <a:r>
              <a:rPr lang="en-US" dirty="0" smtClean="0"/>
              <a:t> era</a:t>
            </a:r>
            <a:br>
              <a:rPr lang="en-US" dirty="0" smtClean="0"/>
            </a:br>
            <a:r>
              <a:rPr lang="en-US" dirty="0" smtClean="0"/>
              <a:t>449-1066</a:t>
            </a:r>
            <a:endParaRPr lang="en-US" dirty="0"/>
          </a:p>
        </p:txBody>
      </p:sp>
      <p:sp>
        <p:nvSpPr>
          <p:cNvPr id="3" name="Subtitle 2"/>
          <p:cNvSpPr>
            <a:spLocks noGrp="1"/>
          </p:cNvSpPr>
          <p:nvPr>
            <p:ph type="subTitle" idx="1"/>
          </p:nvPr>
        </p:nvSpPr>
        <p:spPr/>
        <p:txBody>
          <a:bodyPr/>
          <a:lstStyle/>
          <a:p>
            <a:r>
              <a:rPr lang="en-US" dirty="0" smtClean="0"/>
              <a:t>Invasion of Britain of the Germanic Tribes to The Battle of Hastings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Anglo-Saxons Sweep Ashore</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middle of the 5</a:t>
            </a:r>
            <a:r>
              <a:rPr lang="en-US" baseline="30000" dirty="0" smtClean="0"/>
              <a:t>th</a:t>
            </a:r>
            <a:r>
              <a:rPr lang="en-US" dirty="0" smtClean="0"/>
              <a:t> Century, Angles and Saxons came from Germany, and the Jutes came from Denmark</a:t>
            </a:r>
          </a:p>
          <a:p>
            <a:r>
              <a:rPr lang="en-US" dirty="0" smtClean="0"/>
              <a:t>The Anglo-Saxon language became the dominant language in the new land-- </a:t>
            </a:r>
            <a:r>
              <a:rPr lang="en-US" dirty="0" err="1" smtClean="0"/>
              <a:t>Engla</a:t>
            </a:r>
            <a:r>
              <a:rPr lang="en-US" dirty="0" smtClean="0"/>
              <a:t> land (England)</a:t>
            </a:r>
          </a:p>
          <a:p>
            <a:r>
              <a:rPr lang="en-US" dirty="0" smtClean="0"/>
              <a:t>Celts fought hard before retreating to Wales in the west—traces of culture remained (”once and future king” King Arthur)</a:t>
            </a:r>
          </a:p>
          <a:p>
            <a:r>
              <a:rPr lang="en-US" dirty="0" smtClean="0"/>
              <a:t>At first the country was still divided into its own principalities each with its own king</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Anglo-Saxons Sweep Ashore</a:t>
            </a:r>
            <a:endParaRPr lang="en-US" dirty="0"/>
          </a:p>
        </p:txBody>
      </p:sp>
      <p:sp>
        <p:nvSpPr>
          <p:cNvPr id="3" name="Content Placeholder 2"/>
          <p:cNvSpPr>
            <a:spLocks noGrp="1"/>
          </p:cNvSpPr>
          <p:nvPr>
            <p:ph idx="1"/>
          </p:nvPr>
        </p:nvSpPr>
        <p:spPr/>
        <p:txBody>
          <a:bodyPr>
            <a:normAutofit lnSpcReduction="10000"/>
          </a:bodyPr>
          <a:lstStyle/>
          <a:p>
            <a:r>
              <a:rPr lang="en-US" dirty="0" smtClean="0"/>
              <a:t>Under King Alfred the Great , England became a nation</a:t>
            </a:r>
          </a:p>
          <a:p>
            <a:r>
              <a:rPr lang="en-US" dirty="0" smtClean="0"/>
              <a:t>He </a:t>
            </a:r>
            <a:r>
              <a:rPr lang="en-US" dirty="0" smtClean="0">
                <a:solidFill>
                  <a:srgbClr val="FFFF00"/>
                </a:solidFill>
              </a:rPr>
              <a:t>unified</a:t>
            </a:r>
            <a:r>
              <a:rPr lang="en-US" dirty="0" smtClean="0"/>
              <a:t> the clans in order to fight off the invading Danes (Vikings)</a:t>
            </a:r>
          </a:p>
          <a:p>
            <a:r>
              <a:rPr lang="en-US" dirty="0" smtClean="0"/>
              <a:t>Christianity provided a common faith and common system of morality and right conduct</a:t>
            </a:r>
          </a:p>
          <a:p>
            <a:r>
              <a:rPr lang="en-US" dirty="0" smtClean="0">
                <a:solidFill>
                  <a:srgbClr val="FFFF00"/>
                </a:solidFill>
              </a:rPr>
              <a:t>Christianity also linked England to the rest of Europe</a:t>
            </a:r>
          </a:p>
          <a:p>
            <a:r>
              <a:rPr lang="en-US" dirty="0" smtClean="0"/>
              <a:t>Christianity spread largely due to Irish and continental missionaries—most important St. Augustine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Anglo-Saxons Sweep Ashore</a:t>
            </a:r>
            <a:br>
              <a:rPr lang="en-US" dirty="0" smtClean="0"/>
            </a:br>
            <a:endParaRPr lang="en-US" dirty="0"/>
          </a:p>
        </p:txBody>
      </p:sp>
      <p:sp>
        <p:nvSpPr>
          <p:cNvPr id="3" name="Content Placeholder 2"/>
          <p:cNvSpPr>
            <a:spLocks noGrp="1"/>
          </p:cNvSpPr>
          <p:nvPr>
            <p:ph idx="1"/>
          </p:nvPr>
        </p:nvSpPr>
        <p:spPr/>
        <p:txBody>
          <a:bodyPr/>
          <a:lstStyle/>
          <a:p>
            <a:r>
              <a:rPr lang="en-US" dirty="0" smtClean="0"/>
              <a:t>The Anglo-Saxons continued to fight to protect their people, their culture and their church</a:t>
            </a:r>
          </a:p>
          <a:p>
            <a:r>
              <a:rPr lang="en-US" dirty="0" smtClean="0">
                <a:solidFill>
                  <a:srgbClr val="FFFF00"/>
                </a:solidFill>
              </a:rPr>
              <a:t>Eventually, both the Anglo-Saxons AND the Danes were defeated in 1066 by William, Duke of Normandy (William the Conqueror)</a:t>
            </a:r>
          </a:p>
          <a:p>
            <a:r>
              <a:rPr lang="en-US" dirty="0" smtClean="0"/>
              <a:t>The Battle of Hastings (last battle in the Norman Conquest)</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Anglo-Saxon Life:  The Warm Hall, the Cold World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Anglo-Saxons were not barbarians but their lives were not filled with learning, the arts or luxurious living</a:t>
            </a:r>
          </a:p>
          <a:p>
            <a:r>
              <a:rPr lang="en-US" dirty="0" smtClean="0"/>
              <a:t>WARFARE was the order of the day</a:t>
            </a:r>
          </a:p>
          <a:p>
            <a:r>
              <a:rPr lang="en-US" dirty="0" smtClean="0"/>
              <a:t>Law and order was the responsibility of the leader or any given group or clan</a:t>
            </a:r>
          </a:p>
          <a:p>
            <a:r>
              <a:rPr lang="en-US" dirty="0" smtClean="0"/>
              <a:t>King was absolute ruler but still consulted with witan (wise men)</a:t>
            </a:r>
          </a:p>
          <a:p>
            <a:r>
              <a:rPr lang="en-US" dirty="0" smtClean="0">
                <a:solidFill>
                  <a:srgbClr val="FFFF00"/>
                </a:solidFill>
              </a:rPr>
              <a:t>Fame, success, and survival were gained through loyalty to the leader, especially during war</a:t>
            </a:r>
          </a:p>
          <a:p>
            <a:r>
              <a:rPr lang="en-US" dirty="0" smtClean="0">
                <a:solidFill>
                  <a:srgbClr val="FFFF00"/>
                </a:solidFill>
              </a:rPr>
              <a:t>Success was measured in gifts from the leader</a:t>
            </a:r>
          </a:p>
          <a:p>
            <a:r>
              <a:rPr lang="en-US" dirty="0" smtClean="0"/>
              <a:t>Loyalty grew out of need to protect the group from terrors in the wilderness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Anglo-Saxon Life:  The Warm Hall, the Cold World</a:t>
            </a:r>
            <a:endParaRPr lang="en-US" dirty="0"/>
          </a:p>
        </p:txBody>
      </p:sp>
      <p:sp>
        <p:nvSpPr>
          <p:cNvPr id="3" name="Content Placeholder 2"/>
          <p:cNvSpPr>
            <a:spLocks noGrp="1"/>
          </p:cNvSpPr>
          <p:nvPr>
            <p:ph idx="1"/>
          </p:nvPr>
        </p:nvSpPr>
        <p:spPr/>
        <p:txBody>
          <a:bodyPr/>
          <a:lstStyle/>
          <a:p>
            <a:r>
              <a:rPr lang="en-US" dirty="0" smtClean="0"/>
              <a:t>Most Anglo-Saxons lived close to their animals in single family homesteads</a:t>
            </a:r>
          </a:p>
          <a:p>
            <a:r>
              <a:rPr lang="en-US" dirty="0" smtClean="0"/>
              <a:t>These wooden buildings surrounded a communal court (mead hall) or a warm, fire-lit chieftain’s hall</a:t>
            </a:r>
          </a:p>
          <a:p>
            <a:r>
              <a:rPr lang="en-US" dirty="0" smtClean="0"/>
              <a:t>This community arrangement contributed to a sense of security but also to the close relationship between leaders and followers</a:t>
            </a:r>
          </a:p>
          <a:p>
            <a:r>
              <a:rPr lang="en-US" dirty="0" smtClean="0"/>
              <a:t>It also encouraged community discussion and rule by consensus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Women in Anglo-Saxon Culture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Women had rights in Anglo-Saxon society that were curtailed after the Norman Conquest</a:t>
            </a:r>
          </a:p>
          <a:p>
            <a:r>
              <a:rPr lang="en-US" dirty="0" smtClean="0"/>
              <a:t>Women inherited and held property, even after marriage</a:t>
            </a:r>
          </a:p>
          <a:p>
            <a:r>
              <a:rPr lang="en-US" dirty="0" smtClean="0"/>
              <a:t>Men were required to give a women a substantial gift before marriage: </a:t>
            </a:r>
            <a:r>
              <a:rPr lang="en-US" dirty="0" err="1" smtClean="0">
                <a:solidFill>
                  <a:srgbClr val="FFFF00"/>
                </a:solidFill>
              </a:rPr>
              <a:t>morgengifu</a:t>
            </a:r>
            <a:r>
              <a:rPr lang="en-US" dirty="0" smtClean="0">
                <a:solidFill>
                  <a:srgbClr val="FFFF00"/>
                </a:solidFill>
              </a:rPr>
              <a:t> or “morning-gift”</a:t>
            </a:r>
          </a:p>
          <a:p>
            <a:r>
              <a:rPr lang="en-US" dirty="0" smtClean="0"/>
              <a:t>Women became powerful abbesses in the religious community</a:t>
            </a:r>
          </a:p>
          <a:p>
            <a:r>
              <a:rPr lang="en-US" dirty="0" err="1" smtClean="0"/>
              <a:t>Hild</a:t>
            </a:r>
            <a:r>
              <a:rPr lang="en-US" dirty="0" smtClean="0"/>
              <a:t>, the abbess of </a:t>
            </a:r>
            <a:r>
              <a:rPr lang="en-US" dirty="0" err="1" smtClean="0"/>
              <a:t>Whitby</a:t>
            </a:r>
            <a:r>
              <a:rPr lang="en-US" dirty="0" smtClean="0"/>
              <a:t>, accumulated an immense library and turned </a:t>
            </a:r>
            <a:r>
              <a:rPr lang="en-US" dirty="0" err="1" smtClean="0"/>
              <a:t>Whitby</a:t>
            </a:r>
            <a:r>
              <a:rPr lang="en-US" dirty="0" smtClean="0"/>
              <a:t> into a center of learning</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Anglo-Saxon Religion:  Gods for Warriors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Despite the influence of Christianity, the old Anglo-Saxon religion with warrior gods persisted</a:t>
            </a:r>
          </a:p>
          <a:p>
            <a:r>
              <a:rPr lang="en-US" dirty="0" smtClean="0"/>
              <a:t>Dark</a:t>
            </a:r>
            <a:r>
              <a:rPr lang="en-US" dirty="0" smtClean="0">
                <a:solidFill>
                  <a:srgbClr val="FFFF00"/>
                </a:solidFill>
              </a:rPr>
              <a:t>, fatalistic religion </a:t>
            </a:r>
            <a:r>
              <a:rPr lang="en-US" dirty="0" smtClean="0"/>
              <a:t>had come with the Anglo-Saxons from Germany and had much in common with Norse or Scandinavian mythology</a:t>
            </a:r>
          </a:p>
          <a:p>
            <a:r>
              <a:rPr lang="en-US" dirty="0" err="1" smtClean="0"/>
              <a:t>Wyrd</a:t>
            </a:r>
            <a:r>
              <a:rPr lang="en-US" dirty="0" smtClean="0"/>
              <a:t> was used by the Anglo-Saxons to represent one’s fate in life</a:t>
            </a:r>
          </a:p>
          <a:p>
            <a:r>
              <a:rPr lang="en-US" dirty="0" err="1" smtClean="0"/>
              <a:t>Lof</a:t>
            </a:r>
            <a:r>
              <a:rPr lang="en-US" dirty="0" smtClean="0"/>
              <a:t>-fame that survives death could be earned through heroic actions</a:t>
            </a:r>
          </a:p>
          <a:p>
            <a:r>
              <a:rPr lang="en-US" dirty="0" smtClean="0"/>
              <a:t>Anglo-Saxon Earthly Values:  </a:t>
            </a:r>
            <a:r>
              <a:rPr lang="en-US" dirty="0" smtClean="0">
                <a:solidFill>
                  <a:srgbClr val="FFFF00"/>
                </a:solidFill>
              </a:rPr>
              <a:t>B</a:t>
            </a:r>
            <a:r>
              <a:rPr lang="en-US" dirty="0" smtClean="0"/>
              <a:t>ravery, </a:t>
            </a:r>
            <a:r>
              <a:rPr lang="en-US" dirty="0" smtClean="0">
                <a:solidFill>
                  <a:srgbClr val="FFFF00"/>
                </a:solidFill>
              </a:rPr>
              <a:t>L</a:t>
            </a:r>
            <a:r>
              <a:rPr lang="en-US" dirty="0" smtClean="0"/>
              <a:t>oyalty, </a:t>
            </a:r>
            <a:r>
              <a:rPr lang="en-US" dirty="0" smtClean="0">
                <a:solidFill>
                  <a:srgbClr val="FFFF00"/>
                </a:solidFill>
              </a:rPr>
              <a:t>G</a:t>
            </a:r>
            <a:r>
              <a:rPr lang="en-US" dirty="0" smtClean="0"/>
              <a:t>enerosity</a:t>
            </a:r>
            <a:r>
              <a:rPr lang="en-US" smtClean="0"/>
              <a:t>, </a:t>
            </a:r>
            <a:r>
              <a:rPr lang="en-US" smtClean="0">
                <a:solidFill>
                  <a:srgbClr val="FFFF00"/>
                </a:solidFill>
              </a:rPr>
              <a:t>F</a:t>
            </a:r>
            <a:r>
              <a:rPr lang="en-US" smtClean="0"/>
              <a:t>riendship</a:t>
            </a:r>
            <a:endParaRPr lang="en-US" dirty="0" smtClean="0"/>
          </a:p>
          <a:p>
            <a:r>
              <a:rPr lang="en-US" dirty="0" smtClean="0"/>
              <a:t>No afterlife</a:t>
            </a:r>
          </a:p>
          <a:p>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Anglo-Saxon Religion:  Gods for Warriors</a:t>
            </a:r>
            <a:endParaRPr lang="en-US" dirty="0"/>
          </a:p>
        </p:txBody>
      </p:sp>
      <p:sp>
        <p:nvSpPr>
          <p:cNvPr id="5" name="Text Placeholder 4"/>
          <p:cNvSpPr>
            <a:spLocks noGrp="1"/>
          </p:cNvSpPr>
          <p:nvPr>
            <p:ph type="body" idx="1"/>
          </p:nvPr>
        </p:nvSpPr>
        <p:spPr/>
        <p:txBody>
          <a:bodyPr/>
          <a:lstStyle/>
          <a:p>
            <a:r>
              <a:rPr lang="en-US" dirty="0" smtClean="0"/>
              <a:t>Norse</a:t>
            </a:r>
            <a:endParaRPr lang="en-US" dirty="0"/>
          </a:p>
        </p:txBody>
      </p:sp>
      <p:sp>
        <p:nvSpPr>
          <p:cNvPr id="7" name="Text Placeholder 6"/>
          <p:cNvSpPr>
            <a:spLocks noGrp="1"/>
          </p:cNvSpPr>
          <p:nvPr>
            <p:ph type="body" sz="half" idx="3"/>
          </p:nvPr>
        </p:nvSpPr>
        <p:spPr/>
        <p:txBody>
          <a:bodyPr/>
          <a:lstStyle/>
          <a:p>
            <a:r>
              <a:rPr lang="en-US" dirty="0" smtClean="0"/>
              <a:t>ANGLO-</a:t>
            </a:r>
            <a:r>
              <a:rPr lang="en-US" dirty="0" err="1" smtClean="0"/>
              <a:t>sAXON</a:t>
            </a:r>
            <a:endParaRPr lang="en-US" dirty="0"/>
          </a:p>
        </p:txBody>
      </p:sp>
      <p:sp>
        <p:nvSpPr>
          <p:cNvPr id="6" name="Content Placeholder 5"/>
          <p:cNvSpPr>
            <a:spLocks noGrp="1"/>
          </p:cNvSpPr>
          <p:nvPr>
            <p:ph sz="quarter" idx="2"/>
          </p:nvPr>
        </p:nvSpPr>
        <p:spPr/>
        <p:txBody>
          <a:bodyPr/>
          <a:lstStyle/>
          <a:p>
            <a:r>
              <a:rPr lang="en-US" dirty="0" smtClean="0"/>
              <a:t>Odin-god of death, poetry and magic</a:t>
            </a:r>
          </a:p>
          <a:p>
            <a:r>
              <a:rPr lang="en-US" dirty="0" err="1" smtClean="0"/>
              <a:t>Thunor</a:t>
            </a:r>
            <a:r>
              <a:rPr lang="en-US" dirty="0" smtClean="0"/>
              <a:t> (Thor)-god of thunder and lightning</a:t>
            </a:r>
            <a:endParaRPr lang="en-US" dirty="0"/>
          </a:p>
        </p:txBody>
      </p:sp>
      <p:sp>
        <p:nvSpPr>
          <p:cNvPr id="8" name="Content Placeholder 7"/>
          <p:cNvSpPr>
            <a:spLocks noGrp="1"/>
          </p:cNvSpPr>
          <p:nvPr>
            <p:ph sz="quarter" idx="4"/>
          </p:nvPr>
        </p:nvSpPr>
        <p:spPr/>
        <p:txBody>
          <a:bodyPr/>
          <a:lstStyle/>
          <a:p>
            <a:r>
              <a:rPr lang="en-US" dirty="0" err="1" smtClean="0"/>
              <a:t>Woden</a:t>
            </a:r>
            <a:r>
              <a:rPr lang="en-US" dirty="0" smtClean="0"/>
              <a:t> (</a:t>
            </a:r>
            <a:r>
              <a:rPr lang="en-US" dirty="0" err="1" smtClean="0"/>
              <a:t>Woden’s</a:t>
            </a:r>
            <a:r>
              <a:rPr lang="en-US" dirty="0" smtClean="0"/>
              <a:t> Day =Wednesday)</a:t>
            </a:r>
          </a:p>
          <a:p>
            <a:r>
              <a:rPr lang="en-US" dirty="0" smtClean="0"/>
              <a:t>Thor (Thor’s Day=Thursday)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The Anglo-Saxon Religion:  Gods for Warriors</a:t>
            </a:r>
            <a:endParaRPr lang="en-US" dirty="0"/>
          </a:p>
        </p:txBody>
      </p:sp>
      <p:sp>
        <p:nvSpPr>
          <p:cNvPr id="8" name="Content Placeholder 7"/>
          <p:cNvSpPr>
            <a:spLocks noGrp="1"/>
          </p:cNvSpPr>
          <p:nvPr>
            <p:ph idx="1"/>
          </p:nvPr>
        </p:nvSpPr>
        <p:spPr/>
        <p:txBody>
          <a:bodyPr/>
          <a:lstStyle/>
          <a:p>
            <a:r>
              <a:rPr lang="en-US" dirty="0" smtClean="0">
                <a:solidFill>
                  <a:srgbClr val="FFFF00"/>
                </a:solidFill>
              </a:rPr>
              <a:t>The dragon</a:t>
            </a:r>
            <a:r>
              <a:rPr lang="en-US" dirty="0" smtClean="0"/>
              <a:t>-protector of treasure; seen as “death devourer” and guardian of the burial mound</a:t>
            </a:r>
          </a:p>
          <a:p>
            <a:r>
              <a:rPr lang="en-US" dirty="0" smtClean="0"/>
              <a:t>Anglo-Saxon religion seems to have been </a:t>
            </a:r>
            <a:r>
              <a:rPr lang="en-US" dirty="0" smtClean="0">
                <a:solidFill>
                  <a:srgbClr val="FFFF00"/>
                </a:solidFill>
              </a:rPr>
              <a:t>more concerned with ethics than with mysticism—with the earthly virtues of bravery, loyalty, generosity, and friendship</a:t>
            </a:r>
            <a:endParaRPr lang="en-US" dirty="0">
              <a:solidFill>
                <a:srgbClr val="FFFF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Bards: Singing of Gods and Heroes</a:t>
            </a:r>
            <a:endParaRPr lang="en-US" dirty="0"/>
          </a:p>
        </p:txBody>
      </p:sp>
      <p:sp>
        <p:nvSpPr>
          <p:cNvPr id="3" name="Content Placeholder 2"/>
          <p:cNvSpPr>
            <a:spLocks noGrp="1"/>
          </p:cNvSpPr>
          <p:nvPr>
            <p:ph idx="1"/>
          </p:nvPr>
        </p:nvSpPr>
        <p:spPr/>
        <p:txBody>
          <a:bodyPr/>
          <a:lstStyle/>
          <a:p>
            <a:r>
              <a:rPr lang="en-US" dirty="0" smtClean="0"/>
              <a:t>Communal Hall or Mead Hall provided the arena for storytellers and audiences</a:t>
            </a:r>
          </a:p>
          <a:p>
            <a:r>
              <a:rPr lang="en-US" dirty="0" smtClean="0"/>
              <a:t>Storytellers were called bards or </a:t>
            </a:r>
            <a:r>
              <a:rPr lang="en-US" dirty="0" err="1" smtClean="0">
                <a:solidFill>
                  <a:srgbClr val="FFFF00"/>
                </a:solidFill>
              </a:rPr>
              <a:t>scops</a:t>
            </a:r>
            <a:r>
              <a:rPr lang="en-US" dirty="0" smtClean="0"/>
              <a:t> and sang to the strumming of a harp</a:t>
            </a:r>
          </a:p>
          <a:p>
            <a:r>
              <a:rPr lang="en-US" dirty="0" smtClean="0"/>
              <a:t>To the Anglo-Saxons </a:t>
            </a:r>
            <a:r>
              <a:rPr lang="en-US" dirty="0" smtClean="0">
                <a:solidFill>
                  <a:srgbClr val="FFFF00"/>
                </a:solidFill>
              </a:rPr>
              <a:t>creating poetry was as important</a:t>
            </a:r>
            <a:r>
              <a:rPr lang="en-US" dirty="0" smtClean="0"/>
              <a:t> as fighting, hunting, farming or loving</a:t>
            </a:r>
          </a:p>
          <a:p>
            <a:r>
              <a:rPr lang="en-US" dirty="0" smtClean="0"/>
              <a:t>Much of the literature was mournful or elegiac—focus on the fact that life is hard and ends in death</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Anglo-Saxon Period</a:t>
            </a:r>
            <a:endParaRPr lang="en-US" dirty="0"/>
          </a:p>
        </p:txBody>
      </p:sp>
      <p:sp>
        <p:nvSpPr>
          <p:cNvPr id="3" name="Content Placeholder 2"/>
          <p:cNvSpPr>
            <a:spLocks noGrp="1"/>
          </p:cNvSpPr>
          <p:nvPr>
            <p:ph idx="1"/>
          </p:nvPr>
        </p:nvSpPr>
        <p:spPr/>
        <p:txBody>
          <a:bodyPr>
            <a:normAutofit/>
          </a:bodyPr>
          <a:lstStyle/>
          <a:p>
            <a:r>
              <a:rPr lang="en-US" dirty="0" smtClean="0"/>
              <a:t>Since the time of the Magna </a:t>
            </a:r>
            <a:r>
              <a:rPr lang="en-US" dirty="0" err="1" smtClean="0"/>
              <a:t>Carta</a:t>
            </a:r>
            <a:r>
              <a:rPr lang="en-US" dirty="0" smtClean="0"/>
              <a:t> (1215), the English were creating a political system “by and for the people”</a:t>
            </a:r>
          </a:p>
          <a:p>
            <a:r>
              <a:rPr lang="en-US" dirty="0" smtClean="0"/>
              <a:t>America would not be what it is today without the legacy of English common law and its emphasis on personal rights and freedoms, English parliamentary government, English literature and the English language.</a:t>
            </a:r>
          </a:p>
          <a:p>
            <a:endParaRPr lang="en-US" dirty="0">
              <a:solidFill>
                <a:srgbClr val="FFFF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Light from Ireland</a:t>
            </a:r>
            <a:endParaRPr lang="en-US" dirty="0"/>
          </a:p>
        </p:txBody>
      </p:sp>
      <p:sp>
        <p:nvSpPr>
          <p:cNvPr id="3" name="Content Placeholder 2"/>
          <p:cNvSpPr>
            <a:spLocks noGrp="1"/>
          </p:cNvSpPr>
          <p:nvPr>
            <p:ph idx="1"/>
          </p:nvPr>
        </p:nvSpPr>
        <p:spPr/>
        <p:txBody>
          <a:bodyPr/>
          <a:lstStyle/>
          <a:p>
            <a:r>
              <a:rPr lang="en-US" dirty="0" smtClean="0"/>
              <a:t>Because Ireland was isolated and surrounded by wild seas, it was not overrun by the Germanic invaders</a:t>
            </a:r>
          </a:p>
          <a:p>
            <a:r>
              <a:rPr lang="en-US" dirty="0" smtClean="0"/>
              <a:t>Celtic Ireland was converted to Christianity in 432 by a Romanized Briton named Patrick</a:t>
            </a:r>
          </a:p>
          <a:p>
            <a:r>
              <a:rPr lang="en-US" dirty="0" smtClean="0"/>
              <a:t>From 432-750, Ireland experienced a Golden Age</a:t>
            </a:r>
          </a:p>
          <a:p>
            <a:r>
              <a:rPr lang="en-US" dirty="0" smtClean="0"/>
              <a:t>Irish monks founded monasteries that became sanctuaries of learning and refuge</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Christian Monasteries:  The Ink froze</a:t>
            </a:r>
            <a:endParaRPr lang="en-US" dirty="0"/>
          </a:p>
        </p:txBody>
      </p:sp>
      <p:sp>
        <p:nvSpPr>
          <p:cNvPr id="3" name="Content Placeholder 2"/>
          <p:cNvSpPr>
            <a:spLocks noGrp="1"/>
          </p:cNvSpPr>
          <p:nvPr>
            <p:ph idx="1"/>
          </p:nvPr>
        </p:nvSpPr>
        <p:spPr/>
        <p:txBody>
          <a:bodyPr/>
          <a:lstStyle/>
          <a:p>
            <a:r>
              <a:rPr lang="en-US" dirty="0" smtClean="0"/>
              <a:t>Bards, poets, </a:t>
            </a:r>
            <a:r>
              <a:rPr lang="en-US" dirty="0" err="1" smtClean="0"/>
              <a:t>scops</a:t>
            </a:r>
            <a:r>
              <a:rPr lang="en-US" dirty="0" smtClean="0"/>
              <a:t> provided one element of hope: the possibility that heroic deeds might be enshrined in society’s memory</a:t>
            </a:r>
          </a:p>
          <a:p>
            <a:r>
              <a:rPr lang="en-US" dirty="0" smtClean="0"/>
              <a:t>Christianity was another element of hope</a:t>
            </a:r>
          </a:p>
          <a:p>
            <a:r>
              <a:rPr lang="en-US" dirty="0" smtClean="0">
                <a:solidFill>
                  <a:srgbClr val="FFFF00"/>
                </a:solidFill>
              </a:rPr>
              <a:t>Monasteries served as centers of learning</a:t>
            </a:r>
            <a:r>
              <a:rPr lang="en-US" dirty="0" smtClean="0"/>
              <a:t> and preserved the Latin and Greek classics as well as great works of popular literature, such as </a:t>
            </a:r>
            <a:r>
              <a:rPr lang="en-US" i="1" dirty="0" smtClean="0"/>
              <a:t>Beowulf</a:t>
            </a:r>
          </a:p>
          <a:p>
            <a:r>
              <a:rPr lang="en-US" dirty="0" smtClean="0">
                <a:solidFill>
                  <a:srgbClr val="FFFF00"/>
                </a:solidFill>
              </a:rPr>
              <a:t>Scriptorium</a:t>
            </a:r>
            <a:r>
              <a:rPr lang="en-US" dirty="0" smtClean="0"/>
              <a:t>:  writing room where monks would copy manuscripts by hand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Christian Monasteries:  The Ink froze</a:t>
            </a:r>
            <a:endParaRPr lang="en-US" dirty="0"/>
          </a:p>
        </p:txBody>
      </p:sp>
      <p:sp>
        <p:nvSpPr>
          <p:cNvPr id="3" name="Content Placeholder 2"/>
          <p:cNvSpPr>
            <a:spLocks noGrp="1"/>
          </p:cNvSpPr>
          <p:nvPr>
            <p:ph idx="1"/>
          </p:nvPr>
        </p:nvSpPr>
        <p:spPr/>
        <p:txBody>
          <a:bodyPr/>
          <a:lstStyle/>
          <a:p>
            <a:r>
              <a:rPr lang="en-US" dirty="0" smtClean="0">
                <a:solidFill>
                  <a:srgbClr val="FFFF00"/>
                </a:solidFill>
              </a:rPr>
              <a:t>Latin was the language of the church and educated until King Alfred</a:t>
            </a:r>
          </a:p>
          <a:p>
            <a:r>
              <a:rPr lang="en-US" dirty="0" smtClean="0"/>
              <a:t>Because of King Alfred (Father of English Prose), English became a respected language thus bringing recognition to great works of literature in </a:t>
            </a:r>
            <a:r>
              <a:rPr lang="en-US" dirty="0" smtClean="0">
                <a:solidFill>
                  <a:srgbClr val="FFFF00"/>
                </a:solidFill>
              </a:rPr>
              <a:t>Old English </a:t>
            </a:r>
          </a:p>
          <a:p>
            <a:r>
              <a:rPr lang="en-US" i="1" dirty="0" smtClean="0"/>
              <a:t>The Anglo-Saxon Chronicle</a:t>
            </a:r>
            <a:r>
              <a:rPr lang="en-US" dirty="0" smtClean="0"/>
              <a:t> was commissioned by King Alfred and was a lengthy running history of the early days of England</a:t>
            </a:r>
          </a:p>
          <a:p>
            <a:endParaRPr lang="en-US" i="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Highlights</a:t>
            </a:r>
            <a:endParaRPr lang="en-US" dirty="0"/>
          </a:p>
        </p:txBody>
      </p:sp>
      <p:sp>
        <p:nvSpPr>
          <p:cNvPr id="3" name="Content Placeholder 2"/>
          <p:cNvSpPr>
            <a:spLocks noGrp="1"/>
          </p:cNvSpPr>
          <p:nvPr>
            <p:ph sz="half" idx="1"/>
          </p:nvPr>
        </p:nvSpPr>
        <p:spPr/>
        <p:txBody>
          <a:bodyPr>
            <a:normAutofit fontScale="70000" lnSpcReduction="20000"/>
          </a:bodyPr>
          <a:lstStyle/>
          <a:p>
            <a:r>
              <a:rPr lang="en-US" dirty="0" smtClean="0"/>
              <a:t>1300BC </a:t>
            </a:r>
            <a:r>
              <a:rPr lang="en-US" i="1" dirty="0" smtClean="0"/>
              <a:t>Gilgamesh</a:t>
            </a:r>
            <a:r>
              <a:rPr lang="en-US" dirty="0" smtClean="0"/>
              <a:t> epic written down</a:t>
            </a:r>
          </a:p>
          <a:p>
            <a:r>
              <a:rPr lang="en-US" dirty="0" smtClean="0"/>
              <a:t>55 BC Julius Caesar invades Britain</a:t>
            </a:r>
          </a:p>
          <a:p>
            <a:r>
              <a:rPr lang="en-US" dirty="0" smtClean="0"/>
              <a:t>50Ad </a:t>
            </a:r>
            <a:r>
              <a:rPr lang="en-US" dirty="0" err="1" smtClean="0"/>
              <a:t>Londinium</a:t>
            </a:r>
            <a:r>
              <a:rPr lang="en-US" dirty="0" smtClean="0"/>
              <a:t> (present day London) founded by Romans—regained prominence with Alfred in 866</a:t>
            </a:r>
          </a:p>
          <a:p>
            <a:r>
              <a:rPr lang="en-US" dirty="0" smtClean="0"/>
              <a:t>499 Angles, Saxons and Jutes invade</a:t>
            </a:r>
          </a:p>
          <a:p>
            <a:r>
              <a:rPr lang="en-US" dirty="0" smtClean="0"/>
              <a:t>Late 500s Books are printed in China</a:t>
            </a:r>
          </a:p>
          <a:p>
            <a:r>
              <a:rPr lang="en-US" dirty="0" smtClean="0">
                <a:solidFill>
                  <a:srgbClr val="FFFF00"/>
                </a:solidFill>
              </a:rPr>
              <a:t>597 St. Augustine(first Archbishop) converts Anglo-Saxon King Ethelbert and establishes monastery at Canterbury</a:t>
            </a:r>
          </a:p>
          <a:p>
            <a:endParaRPr lang="en-US" dirty="0"/>
          </a:p>
        </p:txBody>
      </p:sp>
      <p:sp>
        <p:nvSpPr>
          <p:cNvPr id="4" name="Content Placeholder 3"/>
          <p:cNvSpPr>
            <a:spLocks noGrp="1"/>
          </p:cNvSpPr>
          <p:nvPr>
            <p:ph sz="half" idx="2"/>
          </p:nvPr>
        </p:nvSpPr>
        <p:spPr/>
        <p:txBody>
          <a:bodyPr>
            <a:normAutofit fontScale="70000" lnSpcReduction="20000"/>
          </a:bodyPr>
          <a:lstStyle/>
          <a:p>
            <a:r>
              <a:rPr lang="en-US" dirty="0" smtClean="0">
                <a:solidFill>
                  <a:srgbClr val="FFFF00"/>
                </a:solidFill>
              </a:rPr>
              <a:t>670 Caedmon, the earliest English Christian poet</a:t>
            </a:r>
          </a:p>
          <a:p>
            <a:r>
              <a:rPr lang="en-US" dirty="0" smtClean="0">
                <a:solidFill>
                  <a:srgbClr val="FFFF00"/>
                </a:solidFill>
              </a:rPr>
              <a:t>730 The Venerable Bede write </a:t>
            </a:r>
            <a:r>
              <a:rPr lang="en-US" i="1" dirty="0" smtClean="0">
                <a:solidFill>
                  <a:srgbClr val="FFFF00"/>
                </a:solidFill>
              </a:rPr>
              <a:t>Ecclesiastical History of the English People</a:t>
            </a:r>
            <a:r>
              <a:rPr lang="en-US" dirty="0" smtClean="0">
                <a:solidFill>
                  <a:srgbClr val="FFFF00"/>
                </a:solidFill>
              </a:rPr>
              <a:t> know as the father of English history</a:t>
            </a:r>
          </a:p>
          <a:p>
            <a:r>
              <a:rPr lang="en-US" dirty="0" smtClean="0">
                <a:solidFill>
                  <a:srgbClr val="FFFF00"/>
                </a:solidFill>
              </a:rPr>
              <a:t>760 Monks begin </a:t>
            </a:r>
            <a:r>
              <a:rPr lang="en-US" i="1" dirty="0" smtClean="0">
                <a:solidFill>
                  <a:srgbClr val="FFFF00"/>
                </a:solidFill>
              </a:rPr>
              <a:t>Book of </a:t>
            </a:r>
            <a:r>
              <a:rPr lang="en-US" i="1" dirty="0" err="1" smtClean="0">
                <a:solidFill>
                  <a:srgbClr val="FFFF00"/>
                </a:solidFill>
              </a:rPr>
              <a:t>Kells</a:t>
            </a:r>
            <a:r>
              <a:rPr lang="en-US" dirty="0" smtClean="0">
                <a:solidFill>
                  <a:srgbClr val="FFFF00"/>
                </a:solidFill>
              </a:rPr>
              <a:t> manuscript of the Latin Gospels (Matthew, Mark, Luke and John</a:t>
            </a:r>
          </a:p>
          <a:p>
            <a:r>
              <a:rPr lang="en-US" dirty="0" smtClean="0"/>
              <a:t>793 Vikings invade beginning a century of war</a:t>
            </a:r>
          </a:p>
          <a:p>
            <a:r>
              <a:rPr lang="en-US" dirty="0" smtClean="0"/>
              <a:t>871 Alfred the Great becomes king</a:t>
            </a:r>
          </a:p>
          <a:p>
            <a:r>
              <a:rPr lang="en-US" dirty="0" smtClean="0"/>
              <a:t>975 </a:t>
            </a:r>
            <a:r>
              <a:rPr lang="en-US" i="1" dirty="0" smtClean="0"/>
              <a:t>The Exeter Book</a:t>
            </a:r>
            <a:r>
              <a:rPr lang="en-US" dirty="0" smtClean="0"/>
              <a:t> a collection of English poetry is first copied</a:t>
            </a:r>
          </a:p>
          <a:p>
            <a:r>
              <a:rPr lang="en-US" dirty="0" smtClean="0">
                <a:solidFill>
                  <a:srgbClr val="FFFF00"/>
                </a:solidFill>
              </a:rPr>
              <a:t>1066 William the Conqueror defeats the Anglo-Saxons</a:t>
            </a:r>
            <a:endParaRPr lang="en-US" dirty="0">
              <a:solidFill>
                <a:srgbClr val="FFFF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 Highlights</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solidFill>
                  <a:srgbClr val="FFFF00"/>
                </a:solidFill>
              </a:rPr>
              <a:t>Map of British Isles:  be able to identify Ireland, Scotland, Wales, England, France, London, Thames River</a:t>
            </a:r>
          </a:p>
          <a:p>
            <a:r>
              <a:rPr lang="en-US" dirty="0" smtClean="0">
                <a:solidFill>
                  <a:srgbClr val="FFFF00"/>
                </a:solidFill>
              </a:rPr>
              <a:t>United Kingdom =Scotland, England, Wales and Northern Ireland</a:t>
            </a:r>
          </a:p>
          <a:p>
            <a:r>
              <a:rPr lang="en-US" dirty="0" smtClean="0"/>
              <a:t>p.4 Hadrian’s Wall Photograph</a:t>
            </a:r>
          </a:p>
          <a:p>
            <a:r>
              <a:rPr lang="en-US" dirty="0" smtClean="0">
                <a:solidFill>
                  <a:srgbClr val="FFFF00"/>
                </a:solidFill>
              </a:rPr>
              <a:t>p. 5 Bayeux Tapestry—20inches high and 230 feet long, commissioned by William the Conqueror to depict The Battle of Hastings</a:t>
            </a:r>
          </a:p>
        </p:txBody>
      </p:sp>
      <p:sp>
        <p:nvSpPr>
          <p:cNvPr id="4" name="Content Placeholder 3"/>
          <p:cNvSpPr>
            <a:spLocks noGrp="1"/>
          </p:cNvSpPr>
          <p:nvPr>
            <p:ph sz="half" idx="2"/>
          </p:nvPr>
        </p:nvSpPr>
        <p:spPr/>
        <p:txBody>
          <a:bodyPr>
            <a:normAutofit fontScale="77500" lnSpcReduction="20000"/>
          </a:bodyPr>
          <a:lstStyle/>
          <a:p>
            <a:r>
              <a:rPr lang="en-US" dirty="0" smtClean="0"/>
              <a:t>p. 10 Anglo-Saxon Village Photograph</a:t>
            </a:r>
          </a:p>
          <a:p>
            <a:r>
              <a:rPr lang="en-US" dirty="0" smtClean="0"/>
              <a:t>p. 7 Stonehenge Photograph and description by Julius Caesar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Anglo-Saxon Period</a:t>
            </a:r>
            <a:endParaRPr lang="en-US" dirty="0"/>
          </a:p>
        </p:txBody>
      </p:sp>
      <p:sp>
        <p:nvSpPr>
          <p:cNvPr id="3" name="Content Placeholder 2"/>
          <p:cNvSpPr>
            <a:spLocks noGrp="1"/>
          </p:cNvSpPr>
          <p:nvPr>
            <p:ph idx="1"/>
          </p:nvPr>
        </p:nvSpPr>
        <p:spPr/>
        <p:txBody>
          <a:bodyPr/>
          <a:lstStyle/>
          <a:p>
            <a:r>
              <a:rPr lang="en-US" dirty="0" smtClean="0">
                <a:solidFill>
                  <a:srgbClr val="FFFF00"/>
                </a:solidFill>
              </a:rPr>
              <a:t>Many of </a:t>
            </a:r>
            <a:r>
              <a:rPr lang="en-US" dirty="0" smtClean="0">
                <a:solidFill>
                  <a:srgbClr val="FFFF00"/>
                </a:solidFill>
              </a:rPr>
              <a:t>our language, literature and law </a:t>
            </a:r>
            <a:r>
              <a:rPr lang="en-US" dirty="0" smtClean="0">
                <a:solidFill>
                  <a:srgbClr val="FFFF00"/>
                </a:solidFill>
              </a:rPr>
              <a:t>concepts </a:t>
            </a:r>
            <a:r>
              <a:rPr lang="en-US" dirty="0" smtClean="0">
                <a:solidFill>
                  <a:srgbClr val="FFFF00"/>
                </a:solidFill>
              </a:rPr>
              <a:t>are in place due to the Anglo-Saxon period of British history.</a:t>
            </a:r>
          </a:p>
          <a:p>
            <a:r>
              <a:rPr lang="en-US" dirty="0" smtClean="0">
                <a:solidFill>
                  <a:srgbClr val="FFFF00"/>
                </a:solidFill>
              </a:rPr>
              <a:t>England, a small and isolated country, was first invaded and settled by the Iberians, then the Celts, the Romans, the Angles, Saxons, and Jutes, the Vikings and the Normans</a:t>
            </a:r>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Celtic Heroes and Heroines:  A Magical World</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Celtic Heroes and Heroines:  A Magical World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name Britain comes from a group of Celts called the </a:t>
            </a:r>
            <a:r>
              <a:rPr lang="en-US" dirty="0" err="1" smtClean="0"/>
              <a:t>Brythons</a:t>
            </a:r>
            <a:endParaRPr lang="en-US" dirty="0" smtClean="0"/>
          </a:p>
          <a:p>
            <a:r>
              <a:rPr lang="en-US" dirty="0" smtClean="0"/>
              <a:t>Celtic religion was called Animism (from the </a:t>
            </a:r>
            <a:r>
              <a:rPr lang="en-US" dirty="0" err="1" smtClean="0"/>
              <a:t>latin</a:t>
            </a:r>
            <a:r>
              <a:rPr lang="en-US" dirty="0" smtClean="0"/>
              <a:t> word for “spirit”)—Celts saw spirits everywhere</a:t>
            </a:r>
          </a:p>
          <a:p>
            <a:r>
              <a:rPr lang="en-US" dirty="0" smtClean="0"/>
              <a:t>Druids (Celtic priests) were intermediaries between the gods and people</a:t>
            </a:r>
          </a:p>
          <a:p>
            <a:r>
              <a:rPr lang="en-US" dirty="0" smtClean="0"/>
              <a:t>Gods and spirits must always be kept happy as a result ritual dances and even human sacrifices were sometimes practiced</a:t>
            </a:r>
          </a:p>
          <a:p>
            <a:r>
              <a:rPr lang="en-US" dirty="0" smtClean="0"/>
              <a:t>Stonehenge in Salisbury Plain in </a:t>
            </a:r>
            <a:r>
              <a:rPr lang="en-US" dirty="0" err="1" smtClean="0"/>
              <a:t>Whitshire</a:t>
            </a:r>
            <a:r>
              <a:rPr lang="en-US" dirty="0" smtClean="0"/>
              <a:t> may have been used by Druids for religious rites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Celtic Heroes and Heroines:  A Magical World</a:t>
            </a:r>
            <a:endParaRPr lang="en-US" dirty="0"/>
          </a:p>
        </p:txBody>
      </p:sp>
      <p:sp>
        <p:nvSpPr>
          <p:cNvPr id="3" name="Content Placeholder 2"/>
          <p:cNvSpPr>
            <a:spLocks noGrp="1"/>
          </p:cNvSpPr>
          <p:nvPr>
            <p:ph idx="1"/>
          </p:nvPr>
        </p:nvSpPr>
        <p:spPr/>
        <p:txBody>
          <a:bodyPr/>
          <a:lstStyle/>
          <a:p>
            <a:r>
              <a:rPr lang="en-US" dirty="0" smtClean="0"/>
              <a:t>Celtic mythology influenced English and Irish writers</a:t>
            </a:r>
          </a:p>
          <a:p>
            <a:r>
              <a:rPr lang="en-US" dirty="0" smtClean="0"/>
              <a:t>Malory in the 15</a:t>
            </a:r>
            <a:r>
              <a:rPr lang="en-US" baseline="30000" dirty="0" smtClean="0"/>
              <a:t>th</a:t>
            </a:r>
            <a:r>
              <a:rPr lang="en-US" dirty="0" smtClean="0"/>
              <a:t> Century gathered Celtic legends about a warrior named Arthur—</a:t>
            </a:r>
            <a:r>
              <a:rPr lang="en-US" i="1" dirty="0" smtClean="0"/>
              <a:t>Le </a:t>
            </a:r>
            <a:r>
              <a:rPr lang="en-US" i="1" dirty="0" err="1" smtClean="0"/>
              <a:t>Morte</a:t>
            </a:r>
            <a:r>
              <a:rPr lang="en-US" i="1" dirty="0" smtClean="0"/>
              <a:t> </a:t>
            </a:r>
            <a:r>
              <a:rPr lang="en-US" i="1" dirty="0" err="1" smtClean="0"/>
              <a:t>d’Arthur</a:t>
            </a:r>
            <a:endParaRPr lang="en-US" i="1" dirty="0" smtClean="0"/>
          </a:p>
          <a:p>
            <a:r>
              <a:rPr lang="en-US" dirty="0" smtClean="0"/>
              <a:t>Arthur is the embodiment of English values</a:t>
            </a:r>
          </a:p>
          <a:p>
            <a:r>
              <a:rPr lang="en-US" dirty="0" smtClean="0"/>
              <a:t>In the 20</a:t>
            </a:r>
            <a:r>
              <a:rPr lang="en-US" baseline="30000" dirty="0" smtClean="0"/>
              <a:t>th</a:t>
            </a:r>
            <a:r>
              <a:rPr lang="en-US" dirty="0" smtClean="0"/>
              <a:t> Century, William Butler Yeats used Celtic myths in an attempt to make the Irish aware of their lost heroic past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Celtic Heroes and Heroines:  A Magical World</a:t>
            </a:r>
            <a:endParaRPr lang="en-US" dirty="0"/>
          </a:p>
        </p:txBody>
      </p:sp>
      <p:sp>
        <p:nvSpPr>
          <p:cNvPr id="3" name="Content Placeholder 2"/>
          <p:cNvSpPr>
            <a:spLocks noGrp="1"/>
          </p:cNvSpPr>
          <p:nvPr>
            <p:ph idx="1"/>
          </p:nvPr>
        </p:nvSpPr>
        <p:spPr/>
        <p:txBody>
          <a:bodyPr/>
          <a:lstStyle/>
          <a:p>
            <a:r>
              <a:rPr lang="en-US" dirty="0" smtClean="0"/>
              <a:t>Celtic myths are full of strong women, unlike the male dominated Anglo-Saxon literature</a:t>
            </a:r>
          </a:p>
          <a:p>
            <a:r>
              <a:rPr lang="en-US" dirty="0" smtClean="0"/>
              <a:t>Queen Maeve of Connacht:  Irish story about a queen leading her troops into battle over the ownership of a white bull</a:t>
            </a:r>
          </a:p>
          <a:p>
            <a:r>
              <a:rPr lang="en-US" dirty="0" smtClean="0"/>
              <a:t>Celtic myths take the reader to enchanted lands where magic and imagination ruled.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Romans:  The Great Administrators</a:t>
            </a:r>
            <a:endParaRPr lang="en-US" dirty="0"/>
          </a:p>
        </p:txBody>
      </p:sp>
      <p:sp>
        <p:nvSpPr>
          <p:cNvPr id="3" name="Content Placeholder 2"/>
          <p:cNvSpPr>
            <a:spLocks noGrp="1"/>
          </p:cNvSpPr>
          <p:nvPr>
            <p:ph idx="1"/>
          </p:nvPr>
        </p:nvSpPr>
        <p:spPr/>
        <p:txBody>
          <a:bodyPr/>
          <a:lstStyle/>
          <a:p>
            <a:r>
              <a:rPr lang="en-US" dirty="0" smtClean="0"/>
              <a:t>55 BC—Julius Caesar led an invasion into Britain</a:t>
            </a:r>
          </a:p>
          <a:p>
            <a:r>
              <a:rPr lang="en-US" dirty="0" smtClean="0"/>
              <a:t>100 years later and invasion organized by Claudius finally defeated the Britons</a:t>
            </a:r>
          </a:p>
          <a:p>
            <a:r>
              <a:rPr lang="en-US" dirty="0" smtClean="0"/>
              <a:t>The Roman occupation prevented further invasions for several hundred years</a:t>
            </a:r>
          </a:p>
          <a:p>
            <a:r>
              <a:rPr lang="en-US" dirty="0" smtClean="0"/>
              <a:t>Romans built a network of roads (some still used today)</a:t>
            </a:r>
          </a:p>
          <a:p>
            <a:r>
              <a:rPr lang="en-US" dirty="0" smtClean="0"/>
              <a:t>Romans built a defensive wall (Hadrian’s wall, 73 miles)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Romans:  The Great Administrators</a:t>
            </a:r>
            <a:endParaRPr lang="en-US" dirty="0"/>
          </a:p>
        </p:txBody>
      </p:sp>
      <p:sp>
        <p:nvSpPr>
          <p:cNvPr id="3" name="Content Placeholder 2"/>
          <p:cNvSpPr>
            <a:spLocks noGrp="1"/>
          </p:cNvSpPr>
          <p:nvPr>
            <p:ph idx="1"/>
          </p:nvPr>
        </p:nvSpPr>
        <p:spPr/>
        <p:txBody>
          <a:bodyPr/>
          <a:lstStyle/>
          <a:p>
            <a:r>
              <a:rPr lang="en-US" dirty="0" smtClean="0"/>
              <a:t>Christianity gradually took hold under the leadership of European missionaries—old Celtic religion began to vanish</a:t>
            </a:r>
          </a:p>
          <a:p>
            <a:r>
              <a:rPr lang="en-US" dirty="0" smtClean="0"/>
              <a:t>By 409AD, the Romans returned home to battle barbarians leaving behind the infrastructure but no strong central government</a:t>
            </a:r>
          </a:p>
          <a:p>
            <a:r>
              <a:rPr lang="en-US" dirty="0" smtClean="0"/>
              <a:t>Without the Romans, Britain was a country of separate clans, resulting in weakness and making it ripe for invasion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217</TotalTime>
  <Words>1846</Words>
  <Application>Microsoft Office PowerPoint</Application>
  <PresentationFormat>On-screen Show (4:3)</PresentationFormat>
  <Paragraphs>162</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Apex</vt:lpstr>
      <vt:lpstr>The anglo-saxon era 449-1066</vt:lpstr>
      <vt:lpstr>Anglo-Saxon Period</vt:lpstr>
      <vt:lpstr>Anglo-Saxon Period</vt:lpstr>
      <vt:lpstr>Celtic Heroes and Heroines:  A Magical World</vt:lpstr>
      <vt:lpstr>Celtic Heroes and Heroines:  A Magical World</vt:lpstr>
      <vt:lpstr>Celtic Heroes and Heroines:  A Magical World</vt:lpstr>
      <vt:lpstr>Celtic Heroes and Heroines:  A Magical World</vt:lpstr>
      <vt:lpstr>The Romans:  The Great Administrators</vt:lpstr>
      <vt:lpstr>Romans:  The Great Administrators</vt:lpstr>
      <vt:lpstr>The Anglo-Saxons Sweep Ashore</vt:lpstr>
      <vt:lpstr>The Anglo-Saxons Sweep Ashore</vt:lpstr>
      <vt:lpstr>The Anglo-Saxons Sweep Ashore </vt:lpstr>
      <vt:lpstr>Anglo-Saxon Life:  The Warm Hall, the Cold World</vt:lpstr>
      <vt:lpstr>Anglo-Saxon Life:  The Warm Hall, the Cold World</vt:lpstr>
      <vt:lpstr>Women in Anglo-Saxon Culture</vt:lpstr>
      <vt:lpstr>The Anglo-Saxon Religion:  Gods for Warriors</vt:lpstr>
      <vt:lpstr>The Anglo-Saxon Religion:  Gods for Warriors</vt:lpstr>
      <vt:lpstr>The Anglo-Saxon Religion:  Gods for Warriors</vt:lpstr>
      <vt:lpstr>The Bards: Singing of Gods and Heroes</vt:lpstr>
      <vt:lpstr>A Light from Ireland</vt:lpstr>
      <vt:lpstr>The Christian Monasteries:  The Ink froze</vt:lpstr>
      <vt:lpstr>The Christian Monasteries:  The Ink froze</vt:lpstr>
      <vt:lpstr>Timeline Highlights</vt:lpstr>
      <vt:lpstr>Graphic Highlights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anglo-saxon era 449-1066</dc:title>
  <dc:creator>Teacher</dc:creator>
  <cp:lastModifiedBy>Administratr</cp:lastModifiedBy>
  <cp:revision>26</cp:revision>
  <dcterms:created xsi:type="dcterms:W3CDTF">2010-09-08T00:46:48Z</dcterms:created>
  <dcterms:modified xsi:type="dcterms:W3CDTF">2011-09-07T04:16:29Z</dcterms:modified>
</cp:coreProperties>
</file>